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57" r:id="rId4"/>
    <p:sldId id="258" r:id="rId5"/>
    <p:sldId id="259" r:id="rId6"/>
    <p:sldId id="260" r:id="rId7"/>
    <p:sldId id="261" r:id="rId8"/>
    <p:sldId id="262" r:id="rId9"/>
    <p:sldId id="266" r:id="rId10"/>
    <p:sldId id="264" r:id="rId11"/>
    <p:sldId id="263" r:id="rId12"/>
    <p:sldId id="269" r:id="rId13"/>
    <p:sldId id="267" r:id="rId14"/>
    <p:sldId id="26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990" y="3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4CA27-763D-4A23-B2F4-4AF1EFA75366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7AC3C3-C073-487F-90B3-D37528EEF0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1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4CA27-763D-4A23-B2F4-4AF1EFA75366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7AC3C3-C073-487F-90B3-D37528EEF0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2647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4CA27-763D-4A23-B2F4-4AF1EFA75366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7AC3C3-C073-487F-90B3-D37528EEF0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758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4CA27-763D-4A23-B2F4-4AF1EFA75366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7AC3C3-C073-487F-90B3-D37528EEF0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68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4CA27-763D-4A23-B2F4-4AF1EFA75366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7AC3C3-C073-487F-90B3-D37528EEF0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6466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4CA27-763D-4A23-B2F4-4AF1EFA75366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7AC3C3-C073-487F-90B3-D37528EEF0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1878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4CA27-763D-4A23-B2F4-4AF1EFA75366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7AC3C3-C073-487F-90B3-D37528EEF0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2205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4CA27-763D-4A23-B2F4-4AF1EFA75366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7AC3C3-C073-487F-90B3-D37528EEF0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636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4CA27-763D-4A23-B2F4-4AF1EFA75366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7AC3C3-C073-487F-90B3-D37528EEF0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9089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4CA27-763D-4A23-B2F4-4AF1EFA75366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7AC3C3-C073-487F-90B3-D37528EEF0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7709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4CA27-763D-4A23-B2F4-4AF1EFA75366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7AC3C3-C073-487F-90B3-D37528EEF0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62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54CA27-763D-4A23-B2F4-4AF1EFA75366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7AC3C3-C073-487F-90B3-D37528EEF0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948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35506" y="2436813"/>
            <a:ext cx="7092462" cy="2387600"/>
          </a:xfrm>
        </p:spPr>
        <p:txBody>
          <a:bodyPr>
            <a:normAutofit/>
          </a:bodyPr>
          <a:lstStyle/>
          <a:p>
            <a:pPr algn="l"/>
            <a:r>
              <a:rPr lang="en-US" sz="4800" b="1" dirty="0" smtClean="0"/>
              <a:t>TensorFlow</a:t>
            </a:r>
            <a:br>
              <a:rPr lang="en-US" sz="4800" b="1" dirty="0" smtClean="0"/>
            </a:br>
            <a:r>
              <a:rPr lang="en-US" sz="4800" b="1" dirty="0" smtClean="0"/>
              <a:t>		</a:t>
            </a:r>
            <a:r>
              <a:rPr lang="en-US" sz="4800" b="1" dirty="0" smtClean="0"/>
              <a:t>TensorBoard</a:t>
            </a:r>
            <a:r>
              <a:rPr lang="en-US" sz="4800" b="1" dirty="0" smtClean="0"/>
              <a:t/>
            </a:r>
            <a:br>
              <a:rPr lang="en-US" sz="4800" b="1" dirty="0" smtClean="0"/>
            </a:br>
            <a:r>
              <a:rPr lang="en-US" sz="4800" b="1" dirty="0" smtClean="0"/>
              <a:t>		</a:t>
            </a:r>
            <a:r>
              <a:rPr lang="en-US" sz="4800" b="1" dirty="0" err="1"/>
              <a:t>TensorFlow.Text</a:t>
            </a:r>
            <a:endParaRPr lang="en-US" sz="48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20808" y="5764946"/>
            <a:ext cx="3465268" cy="785324"/>
          </a:xfrm>
        </p:spPr>
        <p:txBody>
          <a:bodyPr>
            <a:normAutofit/>
          </a:bodyPr>
          <a:lstStyle/>
          <a:p>
            <a:pPr algn="r"/>
            <a:r>
              <a:rPr lang="en-US" sz="1800" dirty="0" smtClean="0"/>
              <a:t>Albert Hernández </a:t>
            </a:r>
            <a:r>
              <a:rPr lang="en-US" sz="1800" dirty="0" err="1" smtClean="0"/>
              <a:t>Chavarría</a:t>
            </a:r>
            <a:endParaRPr lang="en-US" sz="1800" dirty="0" smtClean="0"/>
          </a:p>
          <a:p>
            <a:pPr algn="r"/>
            <a:r>
              <a:rPr lang="en-US" sz="1800" dirty="0" smtClean="0"/>
              <a:t>José Pablo </a:t>
            </a:r>
            <a:r>
              <a:rPr lang="en-US" sz="1800" dirty="0" err="1" smtClean="0"/>
              <a:t>Vernavá</a:t>
            </a:r>
            <a:r>
              <a:rPr lang="en-US" sz="1800" dirty="0" smtClean="0"/>
              <a:t> Amador</a:t>
            </a:r>
            <a:endParaRPr lang="en-US" sz="1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05457" y="316968"/>
            <a:ext cx="1908907" cy="371041"/>
          </a:xfrm>
          <a:prstGeom prst="rect">
            <a:avLst/>
          </a:prstGeom>
        </p:spPr>
      </p:pic>
      <p:cxnSp>
        <p:nvCxnSpPr>
          <p:cNvPr id="6" name="Elbow Connector 5"/>
          <p:cNvCxnSpPr/>
          <p:nvPr/>
        </p:nvCxnSpPr>
        <p:spPr>
          <a:xfrm>
            <a:off x="3873731" y="3433156"/>
            <a:ext cx="681644" cy="407324"/>
          </a:xfrm>
          <a:prstGeom prst="bentConnector3">
            <a:avLst>
              <a:gd name="adj1" fmla="val 0"/>
            </a:avLst>
          </a:prstGeom>
          <a:ln w="5715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8" name="Elbow Connector 7"/>
          <p:cNvCxnSpPr/>
          <p:nvPr/>
        </p:nvCxnSpPr>
        <p:spPr>
          <a:xfrm rot="16200000" flipH="1">
            <a:off x="3757054" y="3641273"/>
            <a:ext cx="914998" cy="681644"/>
          </a:xfrm>
          <a:prstGeom prst="bentConnector3">
            <a:avLst>
              <a:gd name="adj1" fmla="val 100876"/>
            </a:avLst>
          </a:prstGeom>
          <a:ln w="5715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9305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714" y="270153"/>
            <a:ext cx="10515600" cy="707537"/>
          </a:xfrm>
        </p:spPr>
        <p:txBody>
          <a:bodyPr>
            <a:noAutofit/>
          </a:bodyPr>
          <a:lstStyle/>
          <a:p>
            <a:r>
              <a:rPr lang="en-US" sz="4800" b="1" dirty="0" smtClean="0"/>
              <a:t>TensorBoard - </a:t>
            </a:r>
            <a:r>
              <a:rPr lang="es-CR" sz="4800" b="1" dirty="0" smtClean="0"/>
              <a:t>Generalidades</a:t>
            </a:r>
            <a:endParaRPr lang="es-CR" sz="48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046" y="1478689"/>
            <a:ext cx="6209211" cy="49520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1800" dirty="0" smtClean="0"/>
              <a:t>TensorBoard es un conjunto de aplicaciones web para inspeccionar, </a:t>
            </a:r>
            <a:r>
              <a:rPr lang="es-ES" sz="1800" dirty="0" smtClean="0"/>
              <a:t>visualizar, </a:t>
            </a:r>
            <a:r>
              <a:rPr lang="es-ES" sz="1800" dirty="0" smtClean="0"/>
              <a:t>comprender </a:t>
            </a:r>
            <a:r>
              <a:rPr lang="es-ES" sz="1800" dirty="0" smtClean="0"/>
              <a:t>y optimizar las </a:t>
            </a:r>
            <a:r>
              <a:rPr lang="es-ES" sz="1800" dirty="0" smtClean="0"/>
              <a:t>ejecuciones y gráficos de TensorFlow</a:t>
            </a:r>
          </a:p>
          <a:p>
            <a:pPr marL="0" indent="0">
              <a:buNone/>
            </a:pPr>
            <a:endParaRPr lang="es-ES" sz="1800" dirty="0" smtClean="0"/>
          </a:p>
          <a:p>
            <a:pPr marL="0" indent="0">
              <a:buNone/>
            </a:pPr>
            <a:r>
              <a:rPr lang="es-ES" sz="1800" dirty="0" smtClean="0"/>
              <a:t>Nos ayuda a visualizar la estructura computacional de TensorFlow</a:t>
            </a:r>
          </a:p>
          <a:p>
            <a:pPr marL="0" indent="0" algn="ctr">
              <a:buNone/>
            </a:pPr>
            <a:endParaRPr lang="es-ES" sz="1800" dirty="0" smtClean="0"/>
          </a:p>
          <a:p>
            <a:pPr marL="0" indent="0">
              <a:spcBef>
                <a:spcPts val="1800"/>
              </a:spcBef>
              <a:buNone/>
            </a:pPr>
            <a:r>
              <a:rPr lang="es-CR" sz="1800" b="1" dirty="0" smtClean="0"/>
              <a:t>Beneficios</a:t>
            </a:r>
          </a:p>
          <a:p>
            <a:pPr lvl="1">
              <a:lnSpc>
                <a:spcPct val="100000"/>
              </a:lnSpc>
            </a:pPr>
            <a:r>
              <a:rPr lang="es-ES" sz="1600" dirty="0" smtClean="0"/>
              <a:t>Trazar </a:t>
            </a:r>
            <a:r>
              <a:rPr lang="es-ES" sz="1600" dirty="0" smtClean="0"/>
              <a:t>métricas como “</a:t>
            </a:r>
            <a:r>
              <a:rPr lang="es-ES" sz="1600" dirty="0" err="1" smtClean="0"/>
              <a:t>loss</a:t>
            </a:r>
            <a:r>
              <a:rPr lang="es-ES" sz="1600" dirty="0" smtClean="0"/>
              <a:t>” y “</a:t>
            </a:r>
            <a:r>
              <a:rPr lang="es-ES" sz="1600" dirty="0" err="1" smtClean="0"/>
              <a:t>accuracy</a:t>
            </a:r>
            <a:r>
              <a:rPr lang="es-ES" sz="1600" dirty="0" smtClean="0"/>
              <a:t>” durante el </a:t>
            </a:r>
            <a:r>
              <a:rPr lang="es-ES" sz="1600" dirty="0" smtClean="0"/>
              <a:t>entrenamiento</a:t>
            </a:r>
          </a:p>
          <a:p>
            <a:pPr lvl="1">
              <a:lnSpc>
                <a:spcPct val="100000"/>
              </a:lnSpc>
            </a:pPr>
            <a:r>
              <a:rPr lang="es-ES" sz="1600" dirty="0" smtClean="0"/>
              <a:t>Visualizar el gráfico modelo (</a:t>
            </a:r>
            <a:r>
              <a:rPr lang="es-ES" sz="1600" dirty="0" err="1" smtClean="0"/>
              <a:t>ops</a:t>
            </a:r>
            <a:r>
              <a:rPr lang="es-ES" sz="1600" dirty="0" smtClean="0"/>
              <a:t> y </a:t>
            </a:r>
            <a:r>
              <a:rPr lang="es-ES" sz="1600" dirty="0" err="1" smtClean="0"/>
              <a:t>layers</a:t>
            </a:r>
            <a:r>
              <a:rPr lang="es-ES" sz="1600" dirty="0" smtClean="0"/>
              <a:t>)</a:t>
            </a:r>
            <a:endParaRPr lang="es-ES" sz="1600" dirty="0" smtClean="0"/>
          </a:p>
          <a:p>
            <a:pPr lvl="1">
              <a:lnSpc>
                <a:spcPct val="100000"/>
              </a:lnSpc>
            </a:pPr>
            <a:r>
              <a:rPr lang="es-ES" sz="1600" dirty="0"/>
              <a:t>M</a:t>
            </a:r>
            <a:r>
              <a:rPr lang="es-ES" sz="1600" dirty="0" smtClean="0"/>
              <a:t>ostrar </a:t>
            </a:r>
            <a:r>
              <a:rPr lang="es-ES" sz="1600" dirty="0" smtClean="0"/>
              <a:t>histogramas de variación de </a:t>
            </a:r>
            <a:r>
              <a:rPr lang="es-ES" sz="1600" dirty="0" smtClean="0"/>
              <a:t>“</a:t>
            </a:r>
            <a:r>
              <a:rPr lang="es-ES" sz="1600" dirty="0" err="1" smtClean="0"/>
              <a:t>weights</a:t>
            </a:r>
            <a:r>
              <a:rPr lang="es-ES" sz="1600" dirty="0" smtClean="0"/>
              <a:t>’, “</a:t>
            </a:r>
            <a:r>
              <a:rPr lang="es-ES" sz="1600" dirty="0" err="1" smtClean="0"/>
              <a:t>biases</a:t>
            </a:r>
            <a:r>
              <a:rPr lang="es-ES" sz="1600" dirty="0" smtClean="0"/>
              <a:t>” </a:t>
            </a:r>
            <a:r>
              <a:rPr lang="es-ES" sz="1600" dirty="0" smtClean="0"/>
              <a:t>o tensores</a:t>
            </a:r>
            <a:r>
              <a:rPr lang="es-ES" sz="1600" dirty="0" smtClean="0"/>
              <a:t> en </a:t>
            </a:r>
            <a:r>
              <a:rPr lang="es-ES" sz="1600" dirty="0" smtClean="0"/>
              <a:t>el tiempo</a:t>
            </a:r>
          </a:p>
          <a:p>
            <a:pPr lvl="1">
              <a:lnSpc>
                <a:spcPct val="100000"/>
              </a:lnSpc>
            </a:pPr>
            <a:r>
              <a:rPr lang="es-ES" sz="1600" dirty="0" smtClean="0"/>
              <a:t>Mostrar datos adicionales, como </a:t>
            </a:r>
            <a:r>
              <a:rPr lang="es-ES" sz="1600" dirty="0" smtClean="0"/>
              <a:t>imágenes, texto, audio</a:t>
            </a:r>
            <a:endParaRPr lang="es-ES" sz="1600" dirty="0" smtClean="0"/>
          </a:p>
          <a:p>
            <a:pPr lvl="1">
              <a:lnSpc>
                <a:spcPct val="100000"/>
              </a:lnSpc>
            </a:pPr>
            <a:r>
              <a:rPr lang="es-ES" sz="1600" dirty="0" smtClean="0"/>
              <a:t>Formas </a:t>
            </a:r>
            <a:r>
              <a:rPr lang="es-ES" sz="1600" dirty="0" smtClean="0"/>
              <a:t>de tensores para los nodos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6680" y="1504816"/>
            <a:ext cx="5630409" cy="455635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708224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7011" y="1179586"/>
            <a:ext cx="6322193" cy="432180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714" y="270153"/>
            <a:ext cx="10515600" cy="707537"/>
          </a:xfrm>
        </p:spPr>
        <p:txBody>
          <a:bodyPr>
            <a:noAutofit/>
          </a:bodyPr>
          <a:lstStyle/>
          <a:p>
            <a:r>
              <a:rPr lang="en-US" sz="4800" b="1" dirty="0" smtClean="0"/>
              <a:t>TensorBoard - </a:t>
            </a:r>
            <a:r>
              <a:rPr lang="es-CR" sz="4800" b="1" dirty="0" smtClean="0"/>
              <a:t>Funcionalidades</a:t>
            </a:r>
            <a:endParaRPr lang="es-CR" sz="48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2514" y="1179587"/>
            <a:ext cx="2846953" cy="3482919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800"/>
              </a:spcBef>
              <a:buNone/>
            </a:pPr>
            <a:r>
              <a:rPr lang="en-US" sz="1800" b="1" dirty="0" smtClean="0"/>
              <a:t>Dashboard</a:t>
            </a:r>
          </a:p>
          <a:p>
            <a:pPr lvl="1">
              <a:lnSpc>
                <a:spcPct val="150000"/>
              </a:lnSpc>
            </a:pPr>
            <a:r>
              <a:rPr lang="en-US" sz="1600" dirty="0" smtClean="0"/>
              <a:t>Scalars</a:t>
            </a:r>
          </a:p>
          <a:p>
            <a:pPr lvl="1">
              <a:lnSpc>
                <a:spcPct val="150000"/>
              </a:lnSpc>
            </a:pPr>
            <a:r>
              <a:rPr lang="en-US" sz="1600" dirty="0" smtClean="0"/>
              <a:t>Images</a:t>
            </a:r>
          </a:p>
          <a:p>
            <a:pPr lvl="1">
              <a:lnSpc>
                <a:spcPct val="150000"/>
              </a:lnSpc>
            </a:pPr>
            <a:r>
              <a:rPr lang="en-US" sz="1600" dirty="0" smtClean="0"/>
              <a:t>Audio</a:t>
            </a:r>
          </a:p>
          <a:p>
            <a:pPr lvl="1">
              <a:lnSpc>
                <a:spcPct val="150000"/>
              </a:lnSpc>
            </a:pPr>
            <a:r>
              <a:rPr lang="en-US" sz="1600" dirty="0" smtClean="0"/>
              <a:t>Graphs</a:t>
            </a:r>
          </a:p>
          <a:p>
            <a:pPr lvl="1">
              <a:lnSpc>
                <a:spcPct val="150000"/>
              </a:lnSpc>
            </a:pPr>
            <a:r>
              <a:rPr lang="en-US" sz="1600" dirty="0" smtClean="0"/>
              <a:t>Distributions</a:t>
            </a:r>
          </a:p>
          <a:p>
            <a:pPr lvl="1">
              <a:lnSpc>
                <a:spcPct val="150000"/>
              </a:lnSpc>
            </a:pPr>
            <a:r>
              <a:rPr lang="en-US" sz="1600" dirty="0" smtClean="0"/>
              <a:t>Histograms</a:t>
            </a:r>
          </a:p>
          <a:p>
            <a:pPr lvl="1">
              <a:lnSpc>
                <a:spcPct val="150000"/>
              </a:lnSpc>
            </a:pPr>
            <a:r>
              <a:rPr lang="en-US" sz="1600" dirty="0" smtClean="0"/>
              <a:t>Embedding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6225" y="4606834"/>
            <a:ext cx="4687970" cy="201296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0147" y="4595856"/>
            <a:ext cx="4055608" cy="2023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210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714" y="270153"/>
            <a:ext cx="10515600" cy="707537"/>
          </a:xfrm>
        </p:spPr>
        <p:txBody>
          <a:bodyPr>
            <a:noAutofit/>
          </a:bodyPr>
          <a:lstStyle/>
          <a:p>
            <a:r>
              <a:rPr lang="en-US" sz="4800" b="1" dirty="0" smtClean="0"/>
              <a:t>TensorBoard - </a:t>
            </a:r>
            <a:r>
              <a:rPr lang="es-CR" sz="4800" b="1" dirty="0" smtClean="0"/>
              <a:t>Uso</a:t>
            </a:r>
            <a:endParaRPr lang="es-CR" sz="48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508" y="1313811"/>
            <a:ext cx="5660174" cy="525119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s-CR" sz="2000" b="1" dirty="0" smtClean="0"/>
              <a:t>Visualización del gráfico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s-CR" sz="1600" dirty="0" smtClean="0"/>
              <a:t>Escribir los datos de TensorFlow “FileWriter”</a:t>
            </a:r>
          </a:p>
          <a:p>
            <a:pPr>
              <a:lnSpc>
                <a:spcPct val="150000"/>
              </a:lnSpc>
            </a:pPr>
            <a:r>
              <a:rPr lang="es-CR" sz="2000" b="1" dirty="0" smtClean="0"/>
              <a:t>Estructurar el gráfico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s-CR" sz="1600" dirty="0" smtClean="0"/>
              <a:t>Agrupar los nodos por nombre y funcionalidad</a:t>
            </a:r>
          </a:p>
          <a:p>
            <a:pPr>
              <a:lnSpc>
                <a:spcPct val="150000"/>
              </a:lnSpc>
            </a:pPr>
            <a:r>
              <a:rPr lang="es-CR" sz="2000" b="1" dirty="0" smtClean="0"/>
              <a:t>Recolectar los resultados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s-CR" sz="1600" dirty="0" smtClean="0"/>
              <a:t>Escribir los datos de corrimiento de TensorFlow “Summary”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s-ES" sz="1600" dirty="0" smtClean="0"/>
              <a:t>Opciones como </a:t>
            </a:r>
            <a:r>
              <a:rPr lang="es-ES" sz="1600" dirty="0"/>
              <a:t>Scalars, Images, Audio, Histograms, etc</a:t>
            </a:r>
            <a:r>
              <a:rPr lang="es-ES" sz="1600" dirty="0" smtClean="0"/>
              <a:t>.</a:t>
            </a:r>
            <a:endParaRPr lang="es-CR" sz="1600" dirty="0" smtClean="0"/>
          </a:p>
          <a:p>
            <a:pPr>
              <a:lnSpc>
                <a:spcPct val="150000"/>
              </a:lnSpc>
            </a:pPr>
            <a:r>
              <a:rPr lang="es-CR" sz="2000" b="1" dirty="0" smtClean="0"/>
              <a:t>Búsqueda de hiperparámetros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s-CR" sz="1600" dirty="0" smtClean="0"/>
              <a:t>Iterar el modelo bajo diferentes parámetros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s-CR" sz="1600" dirty="0" smtClean="0"/>
              <a:t>Visualizar el comportamiento</a:t>
            </a:r>
            <a:endParaRPr lang="es-CR" sz="1600" dirty="0" smtClean="0"/>
          </a:p>
        </p:txBody>
      </p:sp>
      <p:pic>
        <p:nvPicPr>
          <p:cNvPr id="8" name="Picture 7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4733" y="977690"/>
            <a:ext cx="6241858" cy="304902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pic>
        <p:nvPicPr>
          <p:cNvPr id="9" name="Picture 8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4733" y="2072576"/>
            <a:ext cx="6241858" cy="324604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pic>
        <p:nvPicPr>
          <p:cNvPr id="10" name="Picture 9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4733" y="2810376"/>
            <a:ext cx="6241858" cy="37546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pic>
        <p:nvPicPr>
          <p:cNvPr id="11" name="Picture 10"/>
          <p:cNvPicPr/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4" r="-1"/>
          <a:stretch/>
        </p:blipFill>
        <p:spPr bwMode="auto">
          <a:xfrm>
            <a:off x="5804733" y="4225116"/>
            <a:ext cx="6241858" cy="2339888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882609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3061" y="1931372"/>
            <a:ext cx="4476207" cy="2759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10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714" y="270153"/>
            <a:ext cx="10515600" cy="707537"/>
          </a:xfrm>
        </p:spPr>
        <p:txBody>
          <a:bodyPr>
            <a:noAutofit/>
          </a:bodyPr>
          <a:lstStyle/>
          <a:p>
            <a:r>
              <a:rPr lang="en-US" sz="4800" b="1" dirty="0" smtClean="0"/>
              <a:t>TensorFlow.txt - Generalidades</a:t>
            </a:r>
            <a:endParaRPr lang="en-US" sz="48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714" y="1415533"/>
            <a:ext cx="6879772" cy="3768863"/>
          </a:xfrm>
        </p:spPr>
        <p:txBody>
          <a:bodyPr>
            <a:normAutofit/>
          </a:bodyPr>
          <a:lstStyle/>
          <a:p>
            <a:r>
              <a:rPr lang="es-CR" sz="1800" dirty="0" smtClean="0"/>
              <a:t>Biblioteca de TensorFlow para preprocesar modelos de lenguaje o texto para ma</a:t>
            </a:r>
            <a:r>
              <a:rPr lang="es-CR" sz="1800" dirty="0" smtClean="0"/>
              <a:t>chine learning</a:t>
            </a:r>
          </a:p>
          <a:p>
            <a:endParaRPr lang="es-CR" sz="1800" dirty="0" smtClean="0"/>
          </a:p>
          <a:p>
            <a:r>
              <a:rPr lang="es-ES" sz="1800" dirty="0" smtClean="0"/>
              <a:t>Es </a:t>
            </a:r>
            <a:r>
              <a:rPr lang="es-ES" sz="1800" dirty="0"/>
              <a:t>parte de TensorFlow 2.0 y posee operaciones para hacer el pre-procesado comúnmente realizado en modelos basados en texto</a:t>
            </a:r>
            <a:endParaRPr lang="es-CR" sz="1800" dirty="0" smtClean="0"/>
          </a:p>
          <a:p>
            <a:endParaRPr lang="es-CR" sz="1800" dirty="0" smtClean="0"/>
          </a:p>
          <a:p>
            <a:r>
              <a:rPr lang="es-ES" sz="1800" dirty="0" smtClean="0"/>
              <a:t>Es </a:t>
            </a:r>
            <a:r>
              <a:rPr lang="es-ES" sz="1800" dirty="0"/>
              <a:t>capaz de clasificar el texto en fichas ("tokens") y así analizar palabras, números y </a:t>
            </a:r>
            <a:r>
              <a:rPr lang="es-ES" sz="1800" dirty="0" smtClean="0"/>
              <a:t>puntuación</a:t>
            </a:r>
          </a:p>
          <a:p>
            <a:endParaRPr lang="es-ES" sz="1800" dirty="0"/>
          </a:p>
          <a:p>
            <a:r>
              <a:rPr lang="es-ES" sz="1800" dirty="0" smtClean="0"/>
              <a:t>La </a:t>
            </a:r>
            <a:r>
              <a:rPr lang="es-ES" sz="1800" dirty="0"/>
              <a:t>biblioteca también incluye operaciones para la </a:t>
            </a:r>
            <a:r>
              <a:rPr lang="es-ES" sz="1800" dirty="0" smtClean="0"/>
              <a:t>normalizar, n-gramas</a:t>
            </a:r>
            <a:r>
              <a:rPr lang="es-ES" sz="1800" dirty="0"/>
              <a:t>, restricciones de secuencia para el </a:t>
            </a:r>
            <a:r>
              <a:rPr lang="es-ES" sz="1800" dirty="0" smtClean="0"/>
              <a:t>etiquetado, entre otras</a:t>
            </a:r>
          </a:p>
          <a:p>
            <a:pPr marL="0" indent="0">
              <a:buNone/>
            </a:pPr>
            <a:endParaRPr lang="es-CR" sz="1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0663" y="1858191"/>
            <a:ext cx="4249784" cy="236635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2132" y="5310422"/>
            <a:ext cx="8058150" cy="1123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612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5779" y="2635566"/>
            <a:ext cx="5026863" cy="934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40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714" y="270153"/>
            <a:ext cx="10515600" cy="707537"/>
          </a:xfrm>
        </p:spPr>
        <p:txBody>
          <a:bodyPr>
            <a:noAutofit/>
          </a:bodyPr>
          <a:lstStyle/>
          <a:p>
            <a:r>
              <a:rPr lang="en-US" sz="4800" b="1" dirty="0" smtClean="0"/>
              <a:t>TensorFlow - Generalidades</a:t>
            </a:r>
            <a:endParaRPr lang="en-US" sz="48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714" y="1298087"/>
            <a:ext cx="7715795" cy="534255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CR" sz="1800" dirty="0" smtClean="0"/>
              <a:t>Plataforma desarrollada por Google y liberada en el 2017 (versión estable)</a:t>
            </a:r>
          </a:p>
          <a:p>
            <a:pPr marL="457200" lvl="1" indent="0">
              <a:spcBef>
                <a:spcPts val="1800"/>
              </a:spcBef>
              <a:buNone/>
            </a:pPr>
            <a:r>
              <a:rPr lang="es-CR" sz="1800" b="1" dirty="0" smtClean="0"/>
              <a:t>Desarrollado</a:t>
            </a:r>
          </a:p>
          <a:p>
            <a:pPr lvl="2"/>
            <a:r>
              <a:rPr lang="es-CR" sz="1600" dirty="0" smtClean="0"/>
              <a:t>C++</a:t>
            </a:r>
          </a:p>
          <a:p>
            <a:pPr lvl="2"/>
            <a:r>
              <a:rPr lang="es-CR" sz="1600" dirty="0" smtClean="0"/>
              <a:t>Python</a:t>
            </a:r>
          </a:p>
          <a:p>
            <a:pPr marL="457200" lvl="1" indent="0">
              <a:spcBef>
                <a:spcPts val="1800"/>
              </a:spcBef>
              <a:buNone/>
            </a:pPr>
            <a:r>
              <a:rPr lang="es-CR" sz="1800" b="1" dirty="0" smtClean="0"/>
              <a:t>Usos</a:t>
            </a:r>
          </a:p>
          <a:p>
            <a:pPr lvl="2"/>
            <a:r>
              <a:rPr lang="es-CR" sz="1600" dirty="0" smtClean="0"/>
              <a:t>Cálculos numéricos</a:t>
            </a:r>
          </a:p>
          <a:p>
            <a:pPr lvl="2"/>
            <a:r>
              <a:rPr lang="es-CR" sz="1600" dirty="0" smtClean="0"/>
              <a:t>Deep learning</a:t>
            </a:r>
            <a:endParaRPr lang="es-CR" sz="1600" dirty="0" smtClean="0"/>
          </a:p>
          <a:p>
            <a:pPr marL="457200" lvl="1" indent="0">
              <a:spcBef>
                <a:spcPts val="1800"/>
              </a:spcBef>
              <a:buNone/>
            </a:pPr>
            <a:r>
              <a:rPr lang="es-CR" sz="1800" b="1" dirty="0" smtClean="0"/>
              <a:t>Tensor</a:t>
            </a:r>
          </a:p>
          <a:p>
            <a:pPr lvl="2"/>
            <a:r>
              <a:rPr lang="es-ES" sz="1600" dirty="0" smtClean="0"/>
              <a:t>Matriz de dimensión </a:t>
            </a:r>
            <a:r>
              <a:rPr lang="es-ES" sz="1600" dirty="0" smtClean="0"/>
              <a:t>“</a:t>
            </a:r>
            <a:r>
              <a:rPr lang="es-ES" sz="1600" dirty="0" smtClean="0"/>
              <a:t>n”</a:t>
            </a:r>
            <a:endParaRPr lang="es-ES" sz="1600" dirty="0" smtClean="0"/>
          </a:p>
          <a:p>
            <a:pPr lvl="2"/>
            <a:r>
              <a:rPr lang="es-ES" sz="1600" dirty="0" smtClean="0"/>
              <a:t>Representa </a:t>
            </a:r>
            <a:r>
              <a:rPr lang="es-ES" sz="1600" dirty="0" smtClean="0"/>
              <a:t>las entradas y salidas de las operaciones</a:t>
            </a:r>
            <a:endParaRPr lang="es-CR" sz="1600" dirty="0" smtClean="0"/>
          </a:p>
          <a:p>
            <a:pPr marL="457200" lvl="1" indent="0">
              <a:spcBef>
                <a:spcPts val="1800"/>
              </a:spcBef>
              <a:buNone/>
            </a:pPr>
            <a:r>
              <a:rPr lang="es-CR" sz="1800" b="1" dirty="0" smtClean="0"/>
              <a:t>Representación del modelo</a:t>
            </a:r>
            <a:endParaRPr lang="es-CR" sz="1800" b="1" dirty="0" smtClean="0"/>
          </a:p>
          <a:p>
            <a:pPr lvl="2"/>
            <a:r>
              <a:rPr lang="es-CR" sz="1600" dirty="0" smtClean="0"/>
              <a:t>Gráficos de flujo de datos</a:t>
            </a:r>
          </a:p>
          <a:p>
            <a:pPr lvl="2"/>
            <a:r>
              <a:rPr lang="es-CR" sz="1600" dirty="0" smtClean="0"/>
              <a:t>Red de nodos interconectados</a:t>
            </a:r>
          </a:p>
          <a:p>
            <a:pPr lvl="2"/>
            <a:r>
              <a:rPr lang="es-CR" sz="1600" dirty="0" smtClean="0"/>
              <a:t>Un nodo representa una operación</a:t>
            </a:r>
          </a:p>
          <a:p>
            <a:pPr lvl="2"/>
            <a:r>
              <a:rPr lang="es-CR" sz="1600" dirty="0" smtClean="0"/>
              <a:t>Cada nodo puede retornar cero o más tensores</a:t>
            </a:r>
          </a:p>
          <a:p>
            <a:pPr marL="0" indent="0">
              <a:buNone/>
            </a:pPr>
            <a:endParaRPr lang="es-CR" sz="1800" dirty="0" smtClean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5336" y="2062379"/>
            <a:ext cx="4133856" cy="3046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457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715" y="291528"/>
            <a:ext cx="10515600" cy="707537"/>
          </a:xfrm>
        </p:spPr>
        <p:txBody>
          <a:bodyPr>
            <a:noAutofit/>
          </a:bodyPr>
          <a:lstStyle/>
          <a:p>
            <a:r>
              <a:rPr lang="en-US" sz="4800" b="1" dirty="0" smtClean="0"/>
              <a:t>TensorFlow - </a:t>
            </a:r>
            <a:r>
              <a:rPr lang="en-US" sz="4800" b="1" dirty="0" err="1" smtClean="0"/>
              <a:t>Estructura</a:t>
            </a:r>
            <a:endParaRPr lang="en-US" sz="48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2214" y="1771933"/>
            <a:ext cx="7007544" cy="351719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es-CR" sz="1800" dirty="0" smtClean="0"/>
          </a:p>
          <a:p>
            <a:pPr>
              <a:lnSpc>
                <a:spcPct val="150000"/>
              </a:lnSpc>
            </a:pPr>
            <a:r>
              <a:rPr lang="es-CR" sz="1800" dirty="0" smtClean="0"/>
              <a:t>Puede </a:t>
            </a:r>
            <a:r>
              <a:rPr lang="es-CR" sz="1800" dirty="0" smtClean="0"/>
              <a:t>correr en diferentes CPUs, GPUs o sistemas operativos </a:t>
            </a:r>
            <a:r>
              <a:rPr lang="es-CR" sz="1800" dirty="0" smtClean="0"/>
              <a:t>móviles</a:t>
            </a:r>
          </a:p>
          <a:p>
            <a:pPr>
              <a:lnSpc>
                <a:spcPct val="150000"/>
              </a:lnSpc>
            </a:pPr>
            <a:r>
              <a:rPr lang="es-CR" sz="1800" dirty="0" smtClean="0"/>
              <a:t>Abstracción de la arquitectura del dispositivo de ejecución</a:t>
            </a:r>
          </a:p>
          <a:p>
            <a:pPr>
              <a:lnSpc>
                <a:spcPct val="150000"/>
              </a:lnSpc>
            </a:pPr>
            <a:r>
              <a:rPr lang="es-CR" sz="1800" dirty="0" smtClean="0"/>
              <a:t>Python y C++ provee una interfaz sencilla para utilizar capas comunes en modelos </a:t>
            </a:r>
            <a:r>
              <a:rPr lang="es-CR" sz="1800" dirty="0" err="1" smtClean="0"/>
              <a:t>deep</a:t>
            </a:r>
            <a:r>
              <a:rPr lang="es-CR" sz="1800" dirty="0" smtClean="0"/>
              <a:t> learning</a:t>
            </a:r>
          </a:p>
          <a:p>
            <a:pPr>
              <a:lnSpc>
                <a:spcPct val="150000"/>
              </a:lnSpc>
            </a:pPr>
            <a:r>
              <a:rPr lang="es-CR" sz="1800" dirty="0" err="1" smtClean="0"/>
              <a:t>Keras</a:t>
            </a:r>
            <a:r>
              <a:rPr lang="es-CR" sz="1800" dirty="0" smtClean="0"/>
              <a:t> y </a:t>
            </a:r>
            <a:r>
              <a:rPr lang="es-CR" sz="1800" dirty="0" err="1" smtClean="0"/>
              <a:t>Estimator</a:t>
            </a:r>
            <a:r>
              <a:rPr lang="es-CR" sz="1800" dirty="0" smtClean="0"/>
              <a:t> permite el entrenamiento y evaluación de modelos a través de </a:t>
            </a:r>
            <a:r>
              <a:rPr lang="es-CR" sz="1800" dirty="0" err="1" smtClean="0"/>
              <a:t>APIs</a:t>
            </a:r>
            <a:r>
              <a:rPr lang="es-CR" sz="1800" dirty="0" smtClean="0"/>
              <a:t> de alto nivel</a:t>
            </a:r>
          </a:p>
          <a:p>
            <a:pPr>
              <a:lnSpc>
                <a:spcPct val="150000"/>
              </a:lnSpc>
            </a:pPr>
            <a:r>
              <a:rPr lang="es-CR" sz="1800" dirty="0" smtClean="0"/>
              <a:t>Modelos comúnmente utilizados también están disponibles</a:t>
            </a:r>
            <a:endParaRPr lang="es-CR" sz="1800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4802" y="2084704"/>
            <a:ext cx="4219955" cy="289165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1320" y="5155700"/>
            <a:ext cx="3943350" cy="733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719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715" y="312370"/>
            <a:ext cx="10515600" cy="707537"/>
          </a:xfrm>
        </p:spPr>
        <p:txBody>
          <a:bodyPr>
            <a:noAutofit/>
          </a:bodyPr>
          <a:lstStyle/>
          <a:p>
            <a:r>
              <a:rPr lang="es-CR" sz="4800" b="1" dirty="0" smtClean="0"/>
              <a:t>TensorFlow - Casos de Uso</a:t>
            </a:r>
            <a:endParaRPr lang="es-CR" sz="48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715" y="1298087"/>
            <a:ext cx="6653348" cy="534255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900" dirty="0" smtClean="0"/>
              <a:t>Google lo </a:t>
            </a:r>
            <a:r>
              <a:rPr lang="es-CR" sz="1900" dirty="0" smtClean="0"/>
              <a:t>utiliza</a:t>
            </a:r>
            <a:r>
              <a:rPr lang="en-US" sz="1900" dirty="0" smtClean="0"/>
              <a:t> </a:t>
            </a:r>
            <a:r>
              <a:rPr lang="es-CR" sz="1900" dirty="0" smtClean="0"/>
              <a:t>en diferentes productos y servicios</a:t>
            </a:r>
          </a:p>
          <a:p>
            <a:pPr marL="0" indent="0">
              <a:buNone/>
            </a:pPr>
            <a:endParaRPr lang="es-CR" sz="1700" dirty="0" smtClean="0"/>
          </a:p>
          <a:p>
            <a:pPr marL="0" indent="0">
              <a:buNone/>
            </a:pPr>
            <a:r>
              <a:rPr lang="es-CR" sz="1800" b="1" dirty="0" smtClean="0"/>
              <a:t>Gmail - Smart Reply</a:t>
            </a:r>
          </a:p>
          <a:p>
            <a:pPr lvl="1"/>
            <a:r>
              <a:rPr lang="es-ES" sz="1600" dirty="0"/>
              <a:t>S</a:t>
            </a:r>
            <a:r>
              <a:rPr lang="es-ES" sz="1600" dirty="0" smtClean="0"/>
              <a:t>ugieren hasta 3 respuestas automáticamente</a:t>
            </a:r>
          </a:p>
          <a:p>
            <a:pPr lvl="1"/>
            <a:r>
              <a:rPr lang="es-ES" sz="1600" dirty="0" smtClean="0"/>
              <a:t>Respuestas basadas en el correo electrónico recibido</a:t>
            </a:r>
          </a:p>
          <a:p>
            <a:pPr marL="0" indent="0">
              <a:buNone/>
            </a:pPr>
            <a:endParaRPr lang="es-CR" sz="1600" dirty="0" smtClean="0"/>
          </a:p>
          <a:p>
            <a:pPr marL="0" indent="0">
              <a:buNone/>
            </a:pPr>
            <a:r>
              <a:rPr lang="es-CR" sz="1800" b="1" dirty="0" smtClean="0"/>
              <a:t>Google - Translate</a:t>
            </a:r>
          </a:p>
          <a:p>
            <a:pPr lvl="1"/>
            <a:r>
              <a:rPr lang="es-ES" sz="1600" dirty="0"/>
              <a:t>R</a:t>
            </a:r>
            <a:r>
              <a:rPr lang="es-ES" sz="1600" dirty="0" smtClean="0"/>
              <a:t>ealizar traducciones</a:t>
            </a:r>
          </a:p>
          <a:p>
            <a:pPr lvl="1"/>
            <a:r>
              <a:rPr lang="es-ES" sz="1600" dirty="0"/>
              <a:t>C</a:t>
            </a:r>
            <a:r>
              <a:rPr lang="es-ES" sz="1600" dirty="0" smtClean="0"/>
              <a:t>lasificación de texto</a:t>
            </a:r>
          </a:p>
          <a:p>
            <a:pPr lvl="1"/>
            <a:r>
              <a:rPr lang="es-ES" sz="1600" dirty="0"/>
              <a:t>R</a:t>
            </a:r>
            <a:r>
              <a:rPr lang="es-ES" sz="1600" dirty="0" smtClean="0"/>
              <a:t>econocimiento de lenguaje, imágenes y escritura</a:t>
            </a:r>
          </a:p>
          <a:p>
            <a:pPr lvl="1"/>
            <a:r>
              <a:rPr lang="es-CR" sz="1600" dirty="0" smtClean="0"/>
              <a:t>Red neuronal modelo secuencia-a-secuencia</a:t>
            </a:r>
          </a:p>
          <a:p>
            <a:pPr marL="914400" lvl="2" indent="0">
              <a:buNone/>
            </a:pPr>
            <a:r>
              <a:rPr lang="es-CR" sz="1400" dirty="0" smtClean="0"/>
              <a:t>Dos redes neuronales recurrentes (</a:t>
            </a:r>
            <a:r>
              <a:rPr lang="es-ES" sz="1400" dirty="0" smtClean="0"/>
              <a:t>un codificador y un decodificador</a:t>
            </a:r>
            <a:r>
              <a:rPr lang="es-CR" sz="1400" dirty="0" smtClean="0"/>
              <a:t>)</a:t>
            </a:r>
          </a:p>
          <a:p>
            <a:pPr marL="0" indent="0">
              <a:buNone/>
            </a:pPr>
            <a:endParaRPr lang="es-CR" sz="1600" dirty="0"/>
          </a:p>
          <a:p>
            <a:pPr marL="0" indent="0">
              <a:buNone/>
            </a:pPr>
            <a:r>
              <a:rPr lang="es-CR" sz="1800" b="1" dirty="0" smtClean="0"/>
              <a:t>Otros Ejemplos</a:t>
            </a:r>
          </a:p>
          <a:p>
            <a:pPr lvl="1"/>
            <a:r>
              <a:rPr lang="es-CR" sz="1600" dirty="0" smtClean="0"/>
              <a:t>Comercial (Uber, </a:t>
            </a:r>
            <a:r>
              <a:rPr lang="es-CR" sz="1600" dirty="0" err="1" smtClean="0"/>
              <a:t>Airbnb</a:t>
            </a:r>
            <a:r>
              <a:rPr lang="es-CR" sz="1600" dirty="0" smtClean="0"/>
              <a:t>, Twitter, Airbus, IBM)</a:t>
            </a:r>
          </a:p>
          <a:p>
            <a:pPr lvl="1"/>
            <a:r>
              <a:rPr lang="es-CR" sz="1600" dirty="0" smtClean="0"/>
              <a:t>Medicina (detección de retinopatía diabética)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5492" y="637104"/>
            <a:ext cx="4107181" cy="196249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6493" t="9643" r="5089"/>
          <a:stretch/>
        </p:blipFill>
        <p:spPr>
          <a:xfrm>
            <a:off x="8123835" y="2655825"/>
            <a:ext cx="3410496" cy="193119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4215" y="4643245"/>
            <a:ext cx="4429738" cy="205835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52528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715" y="312370"/>
            <a:ext cx="10515600" cy="707537"/>
          </a:xfrm>
        </p:spPr>
        <p:txBody>
          <a:bodyPr>
            <a:noAutofit/>
          </a:bodyPr>
          <a:lstStyle/>
          <a:p>
            <a:r>
              <a:rPr lang="es-CR" sz="4800" b="1" dirty="0" smtClean="0"/>
              <a:t>TensorFlow - Desafíos</a:t>
            </a:r>
            <a:endParaRPr lang="es-CR" sz="48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715" y="1629013"/>
            <a:ext cx="6548845" cy="3805136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es-CR" sz="2000" dirty="0" smtClean="0"/>
              <a:t>Algunos desafíos que se pueden listar:</a:t>
            </a:r>
          </a:p>
          <a:p>
            <a:pPr lvl="1">
              <a:lnSpc>
                <a:spcPct val="150000"/>
              </a:lnSpc>
            </a:pPr>
            <a:r>
              <a:rPr lang="es-ES" sz="1800" dirty="0" smtClean="0"/>
              <a:t>[Recolección - Preparación de datos] vs. [ Tiempo - Recursos]</a:t>
            </a:r>
          </a:p>
          <a:p>
            <a:pPr lvl="1">
              <a:lnSpc>
                <a:spcPct val="150000"/>
              </a:lnSpc>
            </a:pPr>
            <a:r>
              <a:rPr lang="es-ES" sz="1800" dirty="0" smtClean="0"/>
              <a:t>Costo de grandes set de datos</a:t>
            </a:r>
          </a:p>
          <a:p>
            <a:pPr lvl="1">
              <a:lnSpc>
                <a:spcPct val="150000"/>
              </a:lnSpc>
            </a:pPr>
            <a:r>
              <a:rPr lang="es-ES" sz="1800" dirty="0" smtClean="0"/>
              <a:t>El problema de la caja negra</a:t>
            </a:r>
          </a:p>
          <a:p>
            <a:pPr lvl="1">
              <a:lnSpc>
                <a:spcPct val="150000"/>
              </a:lnSpc>
            </a:pPr>
            <a:r>
              <a:rPr lang="es-ES" sz="1800" dirty="0" smtClean="0"/>
              <a:t>Pocos especialistas para la gran necesidad de desarrollo</a:t>
            </a:r>
          </a:p>
          <a:p>
            <a:pPr lvl="1">
              <a:lnSpc>
                <a:spcPct val="150000"/>
              </a:lnSpc>
            </a:pPr>
            <a:r>
              <a:rPr lang="es-ES" sz="1800" dirty="0" smtClean="0"/>
              <a:t>Regulaciones para la protección de datos personales</a:t>
            </a:r>
          </a:p>
          <a:p>
            <a:pPr lvl="1">
              <a:lnSpc>
                <a:spcPct val="150000"/>
              </a:lnSpc>
            </a:pPr>
            <a:r>
              <a:rPr lang="es-ES" sz="1800" dirty="0" smtClean="0"/>
              <a:t>Tecnología bastante joven (2017)</a:t>
            </a:r>
          </a:p>
          <a:p>
            <a:pPr marL="0" indent="0">
              <a:buNone/>
            </a:pPr>
            <a:endParaRPr lang="es-CR" sz="180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9500" y="1629013"/>
            <a:ext cx="4912533" cy="186795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8641" y="3772331"/>
            <a:ext cx="3034250" cy="2288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741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715" y="312370"/>
            <a:ext cx="10515600" cy="707537"/>
          </a:xfrm>
        </p:spPr>
        <p:txBody>
          <a:bodyPr>
            <a:noAutofit/>
          </a:bodyPr>
          <a:lstStyle/>
          <a:p>
            <a:r>
              <a:rPr lang="es-CR" sz="4800" b="1" dirty="0" smtClean="0"/>
              <a:t>TensorFlow - Comparación</a:t>
            </a:r>
            <a:endParaRPr lang="es-CR" sz="4800" b="1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82880" y="1240257"/>
            <a:ext cx="6222006" cy="5561142"/>
          </a:xfrm>
        </p:spPr>
        <p:txBody>
          <a:bodyPr>
            <a:noAutofit/>
          </a:bodyPr>
          <a:lstStyle/>
          <a:p>
            <a:pPr marL="0" indent="0">
              <a:spcBef>
                <a:spcPts val="1800"/>
              </a:spcBef>
              <a:buNone/>
            </a:pPr>
            <a:r>
              <a:rPr lang="es-CR" sz="1800" b="1" dirty="0" smtClean="0"/>
              <a:t>TensorFlow</a:t>
            </a:r>
          </a:p>
          <a:p>
            <a:pPr lvl="1"/>
            <a:r>
              <a:rPr lang="es-CR" sz="1400" dirty="0"/>
              <a:t>Plataforma líder por su arquitectura </a:t>
            </a:r>
            <a:r>
              <a:rPr lang="en-US" sz="1400" dirty="0"/>
              <a:t>flexible</a:t>
            </a:r>
            <a:endParaRPr lang="es-CR" sz="1400" dirty="0"/>
          </a:p>
          <a:p>
            <a:pPr lvl="1"/>
            <a:r>
              <a:rPr lang="es-ES" sz="1400" dirty="0" smtClean="0"/>
              <a:t>Aplicaciones tipo desktop como móviles</a:t>
            </a:r>
          </a:p>
          <a:p>
            <a:pPr lvl="1"/>
            <a:r>
              <a:rPr lang="es-ES" sz="1400" dirty="0" smtClean="0"/>
              <a:t>Soporta lenguajes como Python, C++</a:t>
            </a:r>
          </a:p>
          <a:p>
            <a:pPr lvl="1"/>
            <a:r>
              <a:rPr lang="es-ES" sz="1400" dirty="0" smtClean="0"/>
              <a:t>Posee mucha documentación y ejemplos disponibles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s-CR" sz="1800" b="1" dirty="0" err="1" smtClean="0"/>
              <a:t>PyTorch</a:t>
            </a:r>
            <a:endParaRPr lang="es-CR" sz="1800" b="1" dirty="0" smtClean="0"/>
          </a:p>
          <a:p>
            <a:pPr lvl="1"/>
            <a:r>
              <a:rPr lang="es-ES" sz="1400" dirty="0" smtClean="0"/>
              <a:t>Basado en el lenguaje Python</a:t>
            </a:r>
          </a:p>
          <a:p>
            <a:pPr lvl="1"/>
            <a:r>
              <a:rPr lang="es-ES" sz="1400" dirty="0" smtClean="0"/>
              <a:t>Usado por Facebook y Twitter</a:t>
            </a:r>
          </a:p>
          <a:p>
            <a:pPr lvl="1"/>
            <a:r>
              <a:rPr lang="es-ES" sz="1400" dirty="0" smtClean="0"/>
              <a:t>Permite una personalización que TensorFlow no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s-CR" sz="1800" b="1" dirty="0" err="1" smtClean="0"/>
              <a:t>Caffe</a:t>
            </a:r>
            <a:endParaRPr lang="es-CR" sz="1800" b="1" dirty="0" smtClean="0"/>
          </a:p>
          <a:p>
            <a:pPr lvl="1"/>
            <a:r>
              <a:rPr lang="es-ES" sz="1400" dirty="0"/>
              <a:t>I</a:t>
            </a:r>
            <a:r>
              <a:rPr lang="es-ES" sz="1400" dirty="0" smtClean="0"/>
              <a:t>nterfaces como C, C++, Python y MATLAB</a:t>
            </a:r>
            <a:endParaRPr lang="es-CR" sz="1400" dirty="0" smtClean="0"/>
          </a:p>
          <a:p>
            <a:pPr lvl="1"/>
            <a:r>
              <a:rPr lang="es-CR" sz="1400" dirty="0" smtClean="0"/>
              <a:t>Velocidad que favorece </a:t>
            </a:r>
            <a:r>
              <a:rPr lang="es-ES" sz="1400" dirty="0" smtClean="0"/>
              <a:t>su aplicabilidad en redes neuronales convolucionales (CNNs)</a:t>
            </a:r>
          </a:p>
          <a:p>
            <a:pPr lvl="1"/>
            <a:r>
              <a:rPr lang="es-ES" sz="1400" dirty="0" smtClean="0"/>
              <a:t>Popular con redes neuronales para hacer reconocimiento visual</a:t>
            </a:r>
          </a:p>
          <a:p>
            <a:pPr lvl="1"/>
            <a:r>
              <a:rPr lang="es-CR" sz="1400" dirty="0" smtClean="0"/>
              <a:t>Pobre soporte general para redes recurrentes (como las usadas por Google Translate)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s-CR" sz="1800" b="1" dirty="0" smtClean="0"/>
              <a:t>Microsoft Cognitive Toolkit o CNTK</a:t>
            </a:r>
          </a:p>
          <a:p>
            <a:pPr lvl="1"/>
            <a:r>
              <a:rPr lang="es-CR" sz="1400" dirty="0" smtClean="0"/>
              <a:t>Realiza redes neuronales convolucionales de forma eficiente</a:t>
            </a:r>
          </a:p>
          <a:p>
            <a:pPr lvl="1"/>
            <a:r>
              <a:rPr lang="es-ES" sz="1400" dirty="0" smtClean="0"/>
              <a:t>Hace un uso coherente de los recursos</a:t>
            </a:r>
          </a:p>
          <a:p>
            <a:pPr lvl="1"/>
            <a:r>
              <a:rPr lang="es-ES" sz="1400" dirty="0" smtClean="0"/>
              <a:t>Mejor rendimiento cuando opera en múltiples </a:t>
            </a:r>
            <a:r>
              <a:rPr lang="es-ES" sz="1400" dirty="0" smtClean="0"/>
              <a:t>máquinas</a:t>
            </a:r>
            <a:endParaRPr lang="es-CR" sz="1400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5218" y="3116664"/>
            <a:ext cx="5726154" cy="296822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0382" y="1288869"/>
            <a:ext cx="5706133" cy="1558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354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715" y="312370"/>
            <a:ext cx="10515600" cy="707537"/>
          </a:xfrm>
        </p:spPr>
        <p:txBody>
          <a:bodyPr>
            <a:noAutofit/>
          </a:bodyPr>
          <a:lstStyle/>
          <a:p>
            <a:r>
              <a:rPr lang="es-CR" sz="4800" b="1" dirty="0" smtClean="0"/>
              <a:t>TensorFlow - Estado Actual</a:t>
            </a:r>
            <a:endParaRPr lang="es-CR" sz="48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715" y="1657620"/>
            <a:ext cx="8943701" cy="4578135"/>
          </a:xfrm>
        </p:spPr>
        <p:txBody>
          <a:bodyPr>
            <a:noAutofit/>
          </a:bodyPr>
          <a:lstStyle/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es-ES" sz="1800" dirty="0" smtClean="0"/>
              <a:t>Ultima versión estable TensorFlow 1.14</a:t>
            </a:r>
          </a:p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es-ES" sz="1800" dirty="0" smtClean="0"/>
              <a:t>Versión Beta TensorFlow 2.0 (Q2-2019)</a:t>
            </a:r>
          </a:p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es-ES" sz="1800" dirty="0" smtClean="0"/>
              <a:t>Se espera que sea más sencillo aprender y aplicar TensorFlow</a:t>
            </a:r>
          </a:p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es-ES" sz="1800" dirty="0" smtClean="0"/>
              <a:t>Mayor integración de </a:t>
            </a:r>
            <a:r>
              <a:rPr lang="es-ES" sz="1800" dirty="0" err="1" smtClean="0"/>
              <a:t>Keras</a:t>
            </a:r>
            <a:r>
              <a:rPr lang="es-ES" sz="1800" dirty="0" smtClean="0"/>
              <a:t> con TensorFlow</a:t>
            </a:r>
          </a:p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es-CR" sz="1800" dirty="0" smtClean="0"/>
              <a:t>TensorFlow 2.0 incluye </a:t>
            </a:r>
            <a:r>
              <a:rPr lang="es-CR" sz="1800" dirty="0" err="1" smtClean="0"/>
              <a:t>datasets</a:t>
            </a:r>
            <a:r>
              <a:rPr lang="es-CR" sz="1800" dirty="0" smtClean="0"/>
              <a:t> comúnmente usados ya preparados</a:t>
            </a:r>
          </a:p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es-ES" sz="1800" dirty="0" smtClean="0"/>
              <a:t>TensorFlow Lite para modelos de aprendizaje automático en móviles y sistemas embebidos</a:t>
            </a:r>
          </a:p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es-ES" sz="1800" dirty="0" smtClean="0"/>
              <a:t>Convenios e iniciativas de educación con empresas como </a:t>
            </a:r>
            <a:r>
              <a:rPr lang="es-ES" sz="1800" dirty="0" err="1" smtClean="0"/>
              <a:t>Udacity</a:t>
            </a:r>
            <a:r>
              <a:rPr lang="es-ES" sz="1800" dirty="0" smtClean="0"/>
              <a:t>, </a:t>
            </a:r>
            <a:r>
              <a:rPr lang="es-ES" sz="1800" dirty="0" err="1" smtClean="0"/>
              <a:t>Coursera</a:t>
            </a:r>
            <a:r>
              <a:rPr lang="es-ES" sz="1800" dirty="0" smtClean="0"/>
              <a:t> and </a:t>
            </a:r>
            <a:r>
              <a:rPr lang="es-ES" sz="1800" dirty="0" err="1" smtClean="0"/>
              <a:t>fast.ia</a:t>
            </a:r>
            <a:endParaRPr lang="es-ES" sz="1800" dirty="0" smtClean="0"/>
          </a:p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es-ES" sz="1800" dirty="0" smtClean="0"/>
              <a:t>Lograr entrenar a la nueva generación de usuarios de TensorFlow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r="12605" b="51430"/>
          <a:stretch/>
        </p:blipFill>
        <p:spPr>
          <a:xfrm>
            <a:off x="9600586" y="5493214"/>
            <a:ext cx="1915317" cy="74254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0586" y="4490810"/>
            <a:ext cx="1934528" cy="88068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00587" y="3857060"/>
            <a:ext cx="1934528" cy="47248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71189" y="1141631"/>
            <a:ext cx="3046639" cy="2129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659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0639" y="2710952"/>
            <a:ext cx="3869327" cy="1032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952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355</TotalTime>
  <Words>695</Words>
  <Application>Microsoft Office PowerPoint</Application>
  <PresentationFormat>Widescreen</PresentationFormat>
  <Paragraphs>118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TensorFlow   TensorBoard   TensorFlow.Text</vt:lpstr>
      <vt:lpstr>PowerPoint Presentation</vt:lpstr>
      <vt:lpstr>TensorFlow - Generalidades</vt:lpstr>
      <vt:lpstr>TensorFlow - Estructura</vt:lpstr>
      <vt:lpstr>TensorFlow - Casos de Uso</vt:lpstr>
      <vt:lpstr>TensorFlow - Desafíos</vt:lpstr>
      <vt:lpstr>TensorFlow - Comparación</vt:lpstr>
      <vt:lpstr>TensorFlow - Estado Actual</vt:lpstr>
      <vt:lpstr>PowerPoint Presentation</vt:lpstr>
      <vt:lpstr>TensorBoard - Generalidades</vt:lpstr>
      <vt:lpstr>TensorBoard - Funcionalidades</vt:lpstr>
      <vt:lpstr>TensorBoard - Uso</vt:lpstr>
      <vt:lpstr>PowerPoint Presentation</vt:lpstr>
      <vt:lpstr>TensorFlow.txt - Generalidades</vt:lpstr>
    </vt:vector>
  </TitlesOfParts>
  <Company>Teradyne Inc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TensorFlow   TensorFlow.Text     TensorBoard</dc:title>
  <dc:creator>Albert Hernández Chavarría</dc:creator>
  <cp:lastModifiedBy>Albert Hernández Chavarría</cp:lastModifiedBy>
  <cp:revision>72</cp:revision>
  <dcterms:created xsi:type="dcterms:W3CDTF">2019-07-18T01:21:35Z</dcterms:created>
  <dcterms:modified xsi:type="dcterms:W3CDTF">2019-07-18T23:40:07Z</dcterms:modified>
</cp:coreProperties>
</file>

<file path=docProps/thumbnail.jpeg>
</file>